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257" r:id="rId4"/>
    <p:sldId id="263" r:id="rId5"/>
    <p:sldId id="275" r:id="rId6"/>
    <p:sldId id="280" r:id="rId7"/>
    <p:sldId id="281" r:id="rId8"/>
    <p:sldId id="282" r:id="rId9"/>
    <p:sldId id="315" r:id="rId10"/>
    <p:sldId id="325" r:id="rId11"/>
    <p:sldId id="324" r:id="rId12"/>
    <p:sldId id="326" r:id="rId13"/>
    <p:sldId id="279" r:id="rId14"/>
    <p:sldId id="274" r:id="rId15"/>
    <p:sldId id="268" r:id="rId16"/>
    <p:sldId id="269" r:id="rId17"/>
    <p:sldId id="270" r:id="rId18"/>
    <p:sldId id="271" r:id="rId19"/>
    <p:sldId id="272" r:id="rId20"/>
    <p:sldId id="273" r:id="rId21"/>
    <p:sldId id="261" r:id="rId22"/>
    <p:sldId id="277" r:id="rId23"/>
    <p:sldId id="283" r:id="rId24"/>
    <p:sldId id="285" r:id="rId25"/>
    <p:sldId id="286" r:id="rId26"/>
    <p:sldId id="293" r:id="rId27"/>
    <p:sldId id="296" r:id="rId28"/>
    <p:sldId id="297" r:id="rId29"/>
    <p:sldId id="298" r:id="rId30"/>
    <p:sldId id="299" r:id="rId31"/>
    <p:sldId id="312" r:id="rId32"/>
    <p:sldId id="288" r:id="rId33"/>
    <p:sldId id="289" r:id="rId34"/>
    <p:sldId id="291" r:id="rId35"/>
    <p:sldId id="294" r:id="rId36"/>
    <p:sldId id="310" r:id="rId37"/>
    <p:sldId id="305" r:id="rId38"/>
    <p:sldId id="306" r:id="rId39"/>
    <p:sldId id="307" r:id="rId40"/>
    <p:sldId id="309" r:id="rId41"/>
    <p:sldId id="308" r:id="rId42"/>
    <p:sldId id="311" r:id="rId43"/>
    <p:sldId id="313" r:id="rId44"/>
    <p:sldId id="316" r:id="rId45"/>
    <p:sldId id="317" r:id="rId46"/>
    <p:sldId id="322" r:id="rId47"/>
    <p:sldId id="323" r:id="rId48"/>
    <p:sldId id="318" r:id="rId49"/>
    <p:sldId id="319" r:id="rId50"/>
    <p:sldId id="320" r:id="rId51"/>
    <p:sldId id="321" r:id="rId52"/>
    <p:sldId id="314" r:id="rId53"/>
    <p:sldId id="292" r:id="rId54"/>
    <p:sldId id="278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66E7-4FFA-4563-BC4F-ECC95B0A9297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86AE-FAB3-45DB-AF0A-F10D388DE63F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9148-BC96-4C44-8E27-9239ED8E507A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7F28-955A-405B-B951-3C30D24EC296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9F1F-EE7D-4A3A-8DF4-01E6E3314034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4B5-94F4-4F8D-9307-DD4815EE22EB}" type="datetime1">
              <a:rPr lang="fr-CH" smtClean="0"/>
              <a:t>03.05.2020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C0A4-329C-4D4F-8337-C999D09A4FF8}" type="datetime1">
              <a:rPr lang="fr-CH" smtClean="0"/>
              <a:t>03.05.2020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2410-8EBC-4FDA-A0E1-1B9FF93C0A4C}" type="datetime1">
              <a:rPr lang="fr-CH" smtClean="0"/>
              <a:t>03.05.2020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42-98A3-48AF-9F51-86DB40AA21CE}" type="datetime1">
              <a:rPr lang="fr-CH" smtClean="0"/>
              <a:t>03.05.2020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B19-82AC-4080-87EC-3517037E2A87}" type="datetime1">
              <a:rPr lang="fr-CH" smtClean="0"/>
              <a:t>03.05.2020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CE36-894C-4BF9-BC02-94EAF06E7870}" type="datetime1">
              <a:rPr lang="fr-CH" smtClean="0"/>
              <a:t>03.05.2020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EFF9-AABF-4629-B5DA-50A3ABF08453}" type="datetime1">
              <a:rPr lang="fr-CH" smtClean="0"/>
              <a:t>03.05.2020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4418F8-0A0E-4529-B512-E1E10807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30" y="2100263"/>
            <a:ext cx="4313450" cy="3888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9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997CFCF1-92DC-4BD1-A3B5-CD99A0730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53" y="2092242"/>
            <a:ext cx="4313443" cy="388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≥5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09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, fenêtre&#10;&#10;Description générée automatiquement">
            <a:extLst>
              <a:ext uri="{FF2B5EF4-FFF2-40B4-BE49-F238E27FC236}">
                <a16:creationId xmlns:a16="http://schemas.microsoft.com/office/drawing/2014/main" id="{45E0F58F-083F-4C6F-A19E-90D713FB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62" y="2090738"/>
            <a:ext cx="4313453" cy="388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/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≥5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𝑛𝑜𝑡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fr-FR" dirty="0"/>
                  <a:t> </a:t>
                </a:r>
                <a:endParaRPr lang="fr-FR" b="0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blipFill>
                <a:blip r:embed="rId3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8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Other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34220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29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30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Chokes and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866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unreachable zone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looting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en-GB" sz="3200" dirty="0"/>
              <a:t>Percentage of strategy point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design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77" y="2244724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6000" y="1778199"/>
            <a:ext cx="5580000" cy="4490640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Lakes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Image 6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800C2829-B9C4-47D1-A3C8-F15B370A8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7" t="7767" r="16040" b="50000"/>
          <a:stretch/>
        </p:blipFill>
        <p:spPr>
          <a:xfrm>
            <a:off x="3324000" y="1690688"/>
            <a:ext cx="5544000" cy="43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&lt;150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&lt;100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&lt;45)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2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97985F3A-0082-41E4-BE42-446E43FDB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0" r="13333" b="50000"/>
          <a:stretch/>
        </p:blipFill>
        <p:spPr>
          <a:xfrm>
            <a:off x="5837357" y="2118831"/>
            <a:ext cx="4961899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77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269994" y="3481944"/>
                <a:ext cx="5503159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r>
                  <a:rPr lang="fr-FR" sz="2000" b="0" dirty="0"/>
                  <a:t>	      </a:t>
                </a:r>
                <a14:m>
                  <m:oMath xmlns:m="http://schemas.openxmlformats.org/officeDocument/2006/math">
                    <m:r>
                      <a:rPr lang="fr-FR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≥3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𝐼𝑚</m:t>
                        </m:r>
                        <m:sSub>
                          <m:sSub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</m:sub>
                        </m:sSub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fr-FR" sz="2000" b="0" dirty="0"/>
              </a:p>
              <a:p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4" y="3481944"/>
                <a:ext cx="5503159" cy="1040285"/>
              </a:xfrm>
              <a:prstGeom prst="rect">
                <a:avLst/>
              </a:prstGeom>
              <a:blipFill>
                <a:blip r:embed="rId2"/>
                <a:stretch>
                  <a:fillRect r="-2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C069808F-BCDD-4502-AFAF-873A854DD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828" y="2117412"/>
            <a:ext cx="496190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FR" sz="2000" b="0" dirty="0"/>
                  <a:t>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𝑓𝑖𝑙𝑡𝑒𝑟𝑒𝑑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𝑏𝑜𝑟𝑑𝑒𝑟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blipFill>
                <a:blip r:embed="rId2"/>
                <a:stretch>
                  <a:fillRect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D0FBFA15-CA61-4337-8067-34306612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6868" y="2117974"/>
            <a:ext cx="4961903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4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𝑓𝑙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𝑓𝑖𝑙𝑡𝑒𝑟𝑒𝑑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D4B9F3AD-A610-42E9-8C50-626CC3730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40365" y="2112092"/>
            <a:ext cx="4961902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4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FR" sz="2000" b="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fleur&#10;&#10;Description générée automatiquement">
            <a:extLst>
              <a:ext uri="{FF2B5EF4-FFF2-40B4-BE49-F238E27FC236}">
                <a16:creationId xmlns:a16="http://schemas.microsoft.com/office/drawing/2014/main" id="{CD238C67-4A4E-4EA0-8A92-71ACBBA7C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7159" y="2112002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5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blipFill>
                <a:blip r:embed="rId2"/>
                <a:stretch>
                  <a:fillRect l="-685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fleur&#10;&#10;Description générée automatiquement">
            <a:extLst>
              <a:ext uri="{FF2B5EF4-FFF2-40B4-BE49-F238E27FC236}">
                <a16:creationId xmlns:a16="http://schemas.microsoft.com/office/drawing/2014/main" id="{52062AF4-FC2B-412B-8E8D-45AA409A3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451" y="2111874"/>
            <a:ext cx="4961899" cy="363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/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W</a:t>
                </a:r>
                <a:r>
                  <a:rPr lang="fr-FR" sz="2400" b="0" dirty="0"/>
                  <a:t>here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blipFill>
                <a:blip r:embed="rId4"/>
                <a:stretch>
                  <a:fillRect l="-2145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69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Artillery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𝐴𝑟𝑡𝑖𝑙𝑙𝑒𝑟𝑦𝑀𝑜𝑢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𝑡𝑎𝑖𝑛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2"/>
                <a:stretch>
                  <a:fillRect l="-549" r="-109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chemise&#10;&#10;Description générée automatiquement">
            <a:extLst>
              <a:ext uri="{FF2B5EF4-FFF2-40B4-BE49-F238E27FC236}">
                <a16:creationId xmlns:a16="http://schemas.microsoft.com/office/drawing/2014/main" id="{A7BCBB57-19AD-461B-8C8C-7E9503C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8825" y="2110269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0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28000" cy="4428000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8E490CC-04B7-4869-8BB3-7358CC495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19" y="1690688"/>
            <a:ext cx="4428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4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37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Github</a:t>
            </a:r>
            <a:r>
              <a:rPr lang="fr-CH" dirty="0">
                <a:solidFill>
                  <a:schemeClr val="accent1"/>
                </a:solidFill>
              </a:rPr>
              <a:t> repository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1EC21E-2F9C-4DA0-A263-FCA387C99209}"/>
              </a:ext>
            </a:extLst>
          </p:cNvPr>
          <p:cNvSpPr txBox="1"/>
          <p:nvPr/>
        </p:nvSpPr>
        <p:spPr>
          <a:xfrm>
            <a:off x="5776513" y="1966113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Apex</a:t>
            </a:r>
          </a:p>
        </p:txBody>
      </p:sp>
      <p:pic>
        <p:nvPicPr>
          <p:cNvPr id="7" name="Graphique 6" descr="Dossier">
            <a:extLst>
              <a:ext uri="{FF2B5EF4-FFF2-40B4-BE49-F238E27FC236}">
                <a16:creationId xmlns:a16="http://schemas.microsoft.com/office/drawing/2014/main" id="{6C85CD7F-9D01-45E5-9297-F9F38779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429" y="2845708"/>
            <a:ext cx="968194" cy="968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06D1D2-9E58-4552-BF08-9931AAB072AB}"/>
              </a:ext>
            </a:extLst>
          </p:cNvPr>
          <p:cNvSpPr txBox="1"/>
          <p:nvPr/>
        </p:nvSpPr>
        <p:spPr>
          <a:xfrm>
            <a:off x="6852095" y="3236566"/>
            <a:ext cx="107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Mountains</a:t>
            </a:r>
            <a:endParaRPr lang="fr-FR" sz="1200" dirty="0"/>
          </a:p>
        </p:txBody>
      </p:sp>
      <p:pic>
        <p:nvPicPr>
          <p:cNvPr id="11" name="Graphique 10" descr="Dossier">
            <a:extLst>
              <a:ext uri="{FF2B5EF4-FFF2-40B4-BE49-F238E27FC236}">
                <a16:creationId xmlns:a16="http://schemas.microsoft.com/office/drawing/2014/main" id="{16A2C4D3-06FD-4B90-ACBD-0D7871A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312" y="2847515"/>
            <a:ext cx="968194" cy="9681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F8E4E64-2E4A-4E06-8EDB-DD370DB63826}"/>
              </a:ext>
            </a:extLst>
          </p:cNvPr>
          <p:cNvSpPr txBox="1"/>
          <p:nvPr/>
        </p:nvSpPr>
        <p:spPr>
          <a:xfrm>
            <a:off x="4629229" y="3228363"/>
            <a:ext cx="107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Buildings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599994-0FB4-406D-AE2B-364170735D6F}"/>
              </a:ext>
            </a:extLst>
          </p:cNvPr>
          <p:cNvSpPr txBox="1"/>
          <p:nvPr/>
        </p:nvSpPr>
        <p:spPr>
          <a:xfrm>
            <a:off x="2769656" y="1936575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86C1CC-761A-45E4-A60E-C73A801046CF}"/>
              </a:ext>
            </a:extLst>
          </p:cNvPr>
          <p:cNvSpPr txBox="1"/>
          <p:nvPr/>
        </p:nvSpPr>
        <p:spPr>
          <a:xfrm>
            <a:off x="9077878" y="1933957"/>
            <a:ext cx="101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Rainbow</a:t>
            </a:r>
          </a:p>
        </p:txBody>
      </p:sp>
      <p:pic>
        <p:nvPicPr>
          <p:cNvPr id="18" name="Graphique 17" descr="Dossier">
            <a:extLst>
              <a:ext uri="{FF2B5EF4-FFF2-40B4-BE49-F238E27FC236}">
                <a16:creationId xmlns:a16="http://schemas.microsoft.com/office/drawing/2014/main" id="{D03EA49E-EBEE-49F0-B494-153EDCC6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641" y="4215788"/>
            <a:ext cx="605691" cy="605691"/>
          </a:xfrm>
          <a:prstGeom prst="rect">
            <a:avLst/>
          </a:prstGeom>
        </p:spPr>
      </p:pic>
      <p:pic>
        <p:nvPicPr>
          <p:cNvPr id="20" name="Graphique 19" descr="Dossier">
            <a:extLst>
              <a:ext uri="{FF2B5EF4-FFF2-40B4-BE49-F238E27FC236}">
                <a16:creationId xmlns:a16="http://schemas.microsoft.com/office/drawing/2014/main" id="{6863B4F7-1446-4E13-AAA8-0AED2080C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2869" y="1509727"/>
            <a:ext cx="1189208" cy="11892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E450B6C-44EE-4EA1-B0AA-1F0E1567BFEB}"/>
              </a:ext>
            </a:extLst>
          </p:cNvPr>
          <p:cNvSpPr txBox="1"/>
          <p:nvPr/>
        </p:nvSpPr>
        <p:spPr>
          <a:xfrm>
            <a:off x="4225941" y="4412838"/>
            <a:ext cx="107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Src</a:t>
            </a:r>
          </a:p>
        </p:txBody>
      </p:sp>
      <p:pic>
        <p:nvPicPr>
          <p:cNvPr id="22" name="Graphique 21" descr="Dossier">
            <a:extLst>
              <a:ext uri="{FF2B5EF4-FFF2-40B4-BE49-F238E27FC236}">
                <a16:creationId xmlns:a16="http://schemas.microsoft.com/office/drawing/2014/main" id="{0CA20405-A373-44B1-8F4F-9635E3C7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2736" y="4215788"/>
            <a:ext cx="605691" cy="60569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6F9C488-3CAC-4FF2-9AA8-CBF9A50E6597}"/>
              </a:ext>
            </a:extLst>
          </p:cNvPr>
          <p:cNvSpPr txBox="1"/>
          <p:nvPr/>
        </p:nvSpPr>
        <p:spPr>
          <a:xfrm>
            <a:off x="5300757" y="4414618"/>
            <a:ext cx="65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Output</a:t>
            </a:r>
          </a:p>
        </p:txBody>
      </p:sp>
      <p:pic>
        <p:nvPicPr>
          <p:cNvPr id="24" name="Graphique 23" descr="Dossier">
            <a:extLst>
              <a:ext uri="{FF2B5EF4-FFF2-40B4-BE49-F238E27FC236}">
                <a16:creationId xmlns:a16="http://schemas.microsoft.com/office/drawing/2014/main" id="{8A53F7CA-382D-4ECA-9385-5E374D26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088" y="5460063"/>
            <a:ext cx="318720" cy="318720"/>
          </a:xfrm>
          <a:prstGeom prst="rect">
            <a:avLst/>
          </a:prstGeom>
        </p:spPr>
      </p:pic>
      <p:pic>
        <p:nvPicPr>
          <p:cNvPr id="25" name="Graphique 24" descr="Dossier">
            <a:extLst>
              <a:ext uri="{FF2B5EF4-FFF2-40B4-BE49-F238E27FC236}">
                <a16:creationId xmlns:a16="http://schemas.microsoft.com/office/drawing/2014/main" id="{CF5D65BF-88FE-4C33-BFBF-92621863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289" y="5460063"/>
            <a:ext cx="318720" cy="318720"/>
          </a:xfrm>
          <a:prstGeom prst="rect">
            <a:avLst/>
          </a:prstGeom>
        </p:spPr>
      </p:pic>
      <p:pic>
        <p:nvPicPr>
          <p:cNvPr id="26" name="Graphique 25" descr="Dossier">
            <a:extLst>
              <a:ext uri="{FF2B5EF4-FFF2-40B4-BE49-F238E27FC236}">
                <a16:creationId xmlns:a16="http://schemas.microsoft.com/office/drawing/2014/main" id="{5A5307D1-2AE6-4398-8FE9-3328ECD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490" y="5460063"/>
            <a:ext cx="318720" cy="318720"/>
          </a:xfrm>
          <a:prstGeom prst="rect">
            <a:avLst/>
          </a:prstGeom>
        </p:spPr>
      </p:pic>
      <p:pic>
        <p:nvPicPr>
          <p:cNvPr id="48" name="Graphique 47" descr="Dossier">
            <a:extLst>
              <a:ext uri="{FF2B5EF4-FFF2-40B4-BE49-F238E27FC236}">
                <a16:creationId xmlns:a16="http://schemas.microsoft.com/office/drawing/2014/main" id="{1C49B944-22A4-438A-B589-DCB25C6E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469" y="5460063"/>
            <a:ext cx="318720" cy="318720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FCEB3A8C-5A38-443D-8BC5-4DFB61E65C1F}"/>
              </a:ext>
            </a:extLst>
          </p:cNvPr>
          <p:cNvCxnSpPr>
            <a:cxnSpLocks/>
          </p:cNvCxnSpPr>
          <p:nvPr/>
        </p:nvCxnSpPr>
        <p:spPr>
          <a:xfrm>
            <a:off x="852889" y="3989862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que 51" descr="Dossier">
            <a:extLst>
              <a:ext uri="{FF2B5EF4-FFF2-40B4-BE49-F238E27FC236}">
                <a16:creationId xmlns:a16="http://schemas.microsoft.com/office/drawing/2014/main" id="{4864A842-C671-4FF5-8180-A61216F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142" y="5770857"/>
            <a:ext cx="318720" cy="318720"/>
          </a:xfrm>
          <a:prstGeom prst="rect">
            <a:avLst/>
          </a:prstGeom>
        </p:spPr>
      </p:pic>
      <p:pic>
        <p:nvPicPr>
          <p:cNvPr id="53" name="Graphique 52" descr="Dossier">
            <a:extLst>
              <a:ext uri="{FF2B5EF4-FFF2-40B4-BE49-F238E27FC236}">
                <a16:creationId xmlns:a16="http://schemas.microsoft.com/office/drawing/2014/main" id="{B4769813-571A-47B7-960C-C1A6F5ED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343" y="5770857"/>
            <a:ext cx="318720" cy="318720"/>
          </a:xfrm>
          <a:prstGeom prst="rect">
            <a:avLst/>
          </a:prstGeom>
        </p:spPr>
      </p:pic>
      <p:pic>
        <p:nvPicPr>
          <p:cNvPr id="54" name="Graphique 53" descr="Dossier">
            <a:extLst>
              <a:ext uri="{FF2B5EF4-FFF2-40B4-BE49-F238E27FC236}">
                <a16:creationId xmlns:a16="http://schemas.microsoft.com/office/drawing/2014/main" id="{819564DC-048B-473A-BB5E-70971CA8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544" y="5770857"/>
            <a:ext cx="318720" cy="318720"/>
          </a:xfrm>
          <a:prstGeom prst="rect">
            <a:avLst/>
          </a:prstGeom>
        </p:spPr>
      </p:pic>
      <p:pic>
        <p:nvPicPr>
          <p:cNvPr id="55" name="Graphique 54" descr="Dossier">
            <a:extLst>
              <a:ext uri="{FF2B5EF4-FFF2-40B4-BE49-F238E27FC236}">
                <a16:creationId xmlns:a16="http://schemas.microsoft.com/office/drawing/2014/main" id="{7FD49956-E5A6-4C53-A56C-1AAAF7D3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5523" y="5770857"/>
            <a:ext cx="318720" cy="318720"/>
          </a:xfrm>
          <a:prstGeom prst="rect">
            <a:avLst/>
          </a:prstGeom>
        </p:spPr>
      </p:pic>
      <p:pic>
        <p:nvPicPr>
          <p:cNvPr id="56" name="Graphique 55" descr="Dossier">
            <a:extLst>
              <a:ext uri="{FF2B5EF4-FFF2-40B4-BE49-F238E27FC236}">
                <a16:creationId xmlns:a16="http://schemas.microsoft.com/office/drawing/2014/main" id="{BB5DD19E-F91E-436F-9E2C-F5A87C44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835" y="4216819"/>
            <a:ext cx="605691" cy="605691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C4C4B1D7-1F93-47F6-867D-CDD23595D90B}"/>
              </a:ext>
            </a:extLst>
          </p:cNvPr>
          <p:cNvSpPr txBox="1"/>
          <p:nvPr/>
        </p:nvSpPr>
        <p:spPr>
          <a:xfrm>
            <a:off x="6367893" y="4412838"/>
            <a:ext cx="107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Output</a:t>
            </a:r>
          </a:p>
        </p:txBody>
      </p:sp>
      <p:pic>
        <p:nvPicPr>
          <p:cNvPr id="58" name="Graphique 57" descr="Dossier">
            <a:extLst>
              <a:ext uri="{FF2B5EF4-FFF2-40B4-BE49-F238E27FC236}">
                <a16:creationId xmlns:a16="http://schemas.microsoft.com/office/drawing/2014/main" id="{A68E8F2B-AD39-405C-9E1C-4498C807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592" y="4216819"/>
            <a:ext cx="605691" cy="6056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527ED36-5A09-4357-8D98-44EA83848B8A}"/>
              </a:ext>
            </a:extLst>
          </p:cNvPr>
          <p:cNvSpPr txBox="1"/>
          <p:nvPr/>
        </p:nvSpPr>
        <p:spPr>
          <a:xfrm>
            <a:off x="7668039" y="4414249"/>
            <a:ext cx="605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Src</a:t>
            </a:r>
          </a:p>
        </p:txBody>
      </p:sp>
      <p:pic>
        <p:nvPicPr>
          <p:cNvPr id="64" name="Graphique 63" descr="Dossier">
            <a:extLst>
              <a:ext uri="{FF2B5EF4-FFF2-40B4-BE49-F238E27FC236}">
                <a16:creationId xmlns:a16="http://schemas.microsoft.com/office/drawing/2014/main" id="{3252D686-EB78-4C8A-AC5D-F114337A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883" y="1509727"/>
            <a:ext cx="1189208" cy="1189208"/>
          </a:xfrm>
          <a:prstGeom prst="rect">
            <a:avLst/>
          </a:prstGeom>
        </p:spPr>
      </p:pic>
      <p:pic>
        <p:nvPicPr>
          <p:cNvPr id="65" name="Graphique 64" descr="Dossier">
            <a:extLst>
              <a:ext uri="{FF2B5EF4-FFF2-40B4-BE49-F238E27FC236}">
                <a16:creationId xmlns:a16="http://schemas.microsoft.com/office/drawing/2014/main" id="{EF2FF545-AFDB-48E2-A592-BEC7A73A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934" y="1509954"/>
            <a:ext cx="1189208" cy="1189208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ADFA172-6C39-4304-9857-4ACA13958D65}"/>
              </a:ext>
            </a:extLst>
          </p:cNvPr>
          <p:cNvCxnSpPr>
            <a:cxnSpLocks/>
          </p:cNvCxnSpPr>
          <p:nvPr/>
        </p:nvCxnSpPr>
        <p:spPr>
          <a:xfrm>
            <a:off x="860911" y="515290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C6FCE00-4774-4565-BE94-F63CC7725B2D}"/>
              </a:ext>
            </a:extLst>
          </p:cNvPr>
          <p:cNvCxnSpPr>
            <a:cxnSpLocks/>
          </p:cNvCxnSpPr>
          <p:nvPr/>
        </p:nvCxnSpPr>
        <p:spPr>
          <a:xfrm>
            <a:off x="844869" y="282681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que 68" descr="Dossier">
            <a:extLst>
              <a:ext uri="{FF2B5EF4-FFF2-40B4-BE49-F238E27FC236}">
                <a16:creationId xmlns:a16="http://schemas.microsoft.com/office/drawing/2014/main" id="{7C624FC0-F538-48CB-8A63-24708310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024" y="5460063"/>
            <a:ext cx="318720" cy="318720"/>
          </a:xfrm>
          <a:prstGeom prst="rect">
            <a:avLst/>
          </a:prstGeom>
        </p:spPr>
      </p:pic>
      <p:pic>
        <p:nvPicPr>
          <p:cNvPr id="70" name="Graphique 69" descr="Dossier">
            <a:extLst>
              <a:ext uri="{FF2B5EF4-FFF2-40B4-BE49-F238E27FC236}">
                <a16:creationId xmlns:a16="http://schemas.microsoft.com/office/drawing/2014/main" id="{44FA32F3-C641-4BC7-8118-2BB6AFDE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2225" y="5460063"/>
            <a:ext cx="318720" cy="318720"/>
          </a:xfrm>
          <a:prstGeom prst="rect">
            <a:avLst/>
          </a:prstGeom>
        </p:spPr>
      </p:pic>
      <p:pic>
        <p:nvPicPr>
          <p:cNvPr id="71" name="Graphique 70" descr="Dossier">
            <a:extLst>
              <a:ext uri="{FF2B5EF4-FFF2-40B4-BE49-F238E27FC236}">
                <a16:creationId xmlns:a16="http://schemas.microsoft.com/office/drawing/2014/main" id="{6052F4DC-0022-4BC2-B7A8-3DAD6F7B9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426" y="5460063"/>
            <a:ext cx="318720" cy="318720"/>
          </a:xfrm>
          <a:prstGeom prst="rect">
            <a:avLst/>
          </a:prstGeom>
        </p:spPr>
      </p:pic>
      <p:pic>
        <p:nvPicPr>
          <p:cNvPr id="72" name="Graphique 71" descr="Dossier">
            <a:extLst>
              <a:ext uri="{FF2B5EF4-FFF2-40B4-BE49-F238E27FC236}">
                <a16:creationId xmlns:a16="http://schemas.microsoft.com/office/drawing/2014/main" id="{9939A43C-F4A6-421F-9C42-61B48C1C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405" y="5460063"/>
            <a:ext cx="318720" cy="318720"/>
          </a:xfrm>
          <a:prstGeom prst="rect">
            <a:avLst/>
          </a:prstGeom>
        </p:spPr>
      </p:pic>
      <p:pic>
        <p:nvPicPr>
          <p:cNvPr id="73" name="Graphique 72" descr="Dossier">
            <a:extLst>
              <a:ext uri="{FF2B5EF4-FFF2-40B4-BE49-F238E27FC236}">
                <a16:creationId xmlns:a16="http://schemas.microsoft.com/office/drawing/2014/main" id="{CBA294E6-BD56-4C96-9A25-A0458B4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078" y="5770857"/>
            <a:ext cx="318720" cy="318720"/>
          </a:xfrm>
          <a:prstGeom prst="rect">
            <a:avLst/>
          </a:prstGeom>
        </p:spPr>
      </p:pic>
      <p:pic>
        <p:nvPicPr>
          <p:cNvPr id="74" name="Graphique 73" descr="Dossier">
            <a:extLst>
              <a:ext uri="{FF2B5EF4-FFF2-40B4-BE49-F238E27FC236}">
                <a16:creationId xmlns:a16="http://schemas.microsoft.com/office/drawing/2014/main" id="{77014231-AB5D-46B3-A873-69071B46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2279" y="5770857"/>
            <a:ext cx="318720" cy="318720"/>
          </a:xfrm>
          <a:prstGeom prst="rect">
            <a:avLst/>
          </a:prstGeom>
        </p:spPr>
      </p:pic>
      <p:pic>
        <p:nvPicPr>
          <p:cNvPr id="75" name="Graphique 74" descr="Dossier">
            <a:extLst>
              <a:ext uri="{FF2B5EF4-FFF2-40B4-BE49-F238E27FC236}">
                <a16:creationId xmlns:a16="http://schemas.microsoft.com/office/drawing/2014/main" id="{2394A7F8-977E-4347-9A0A-0F7513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480" y="5770857"/>
            <a:ext cx="318720" cy="318720"/>
          </a:xfrm>
          <a:prstGeom prst="rect">
            <a:avLst/>
          </a:prstGeom>
        </p:spPr>
      </p:pic>
      <p:pic>
        <p:nvPicPr>
          <p:cNvPr id="76" name="Graphique 75" descr="Dossier">
            <a:extLst>
              <a:ext uri="{FF2B5EF4-FFF2-40B4-BE49-F238E27FC236}">
                <a16:creationId xmlns:a16="http://schemas.microsoft.com/office/drawing/2014/main" id="{3B80D149-03C2-48F0-B811-FB5B3B2E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459" y="5770857"/>
            <a:ext cx="318720" cy="318720"/>
          </a:xfrm>
          <a:prstGeom prst="rect">
            <a:avLst/>
          </a:prstGeom>
        </p:spPr>
      </p:pic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2E30883-FCAA-45F0-82A3-E1A35EF63612}"/>
              </a:ext>
            </a:extLst>
          </p:cNvPr>
          <p:cNvCxnSpPr>
            <a:stCxn id="18" idx="2"/>
            <a:endCxn id="48" idx="0"/>
          </p:cNvCxnSpPr>
          <p:nvPr/>
        </p:nvCxnSpPr>
        <p:spPr>
          <a:xfrm flipH="1">
            <a:off x="3774829" y="4821479"/>
            <a:ext cx="634658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8B44F91-AB86-4DB1-99A1-50B626B2CFEB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flipH="1">
            <a:off x="4220448" y="4821479"/>
            <a:ext cx="189039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C4B808F1-0287-47FA-A871-3EEA1332575C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4409487" y="4821479"/>
            <a:ext cx="228162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17BE5CC2-10C3-41C9-A36A-D5D4A5306E0A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4409487" y="4821479"/>
            <a:ext cx="645363" cy="6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C7C220C-BEE9-4A9D-97E2-7769C42B7411}"/>
              </a:ext>
            </a:extLst>
          </p:cNvPr>
          <p:cNvCxnSpPr>
            <a:cxnSpLocks/>
            <a:stCxn id="58" idx="2"/>
            <a:endCxn id="72" idx="0"/>
          </p:cNvCxnSpPr>
          <p:nvPr/>
        </p:nvCxnSpPr>
        <p:spPr>
          <a:xfrm flipH="1">
            <a:off x="7188765" y="4822510"/>
            <a:ext cx="649673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02CFFA99-0483-43BB-A05B-F517A33009FC}"/>
              </a:ext>
            </a:extLst>
          </p:cNvPr>
          <p:cNvCxnSpPr>
            <a:cxnSpLocks/>
            <a:stCxn id="58" idx="2"/>
            <a:endCxn id="69" idx="0"/>
          </p:cNvCxnSpPr>
          <p:nvPr/>
        </p:nvCxnSpPr>
        <p:spPr>
          <a:xfrm flipH="1">
            <a:off x="7634384" y="4822510"/>
            <a:ext cx="204054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E7B3206-A046-4DC7-A18E-D7FEDBEABF7C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>
            <a:off x="7838438" y="4822510"/>
            <a:ext cx="213147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7F5329B8-BB92-4A0E-BAD0-4F486D38F11D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>
            <a:off x="7838438" y="4822510"/>
            <a:ext cx="630348" cy="63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E8E74E2A-B435-4A5E-B938-C90896EC0288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4409487" y="3815709"/>
            <a:ext cx="593922" cy="4000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7936FDB9-608A-44D5-B843-8E7B0B53CDEA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5003409" y="3815709"/>
            <a:ext cx="592173" cy="4000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81616762-F03F-4852-9076-507F42431273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 flipH="1">
            <a:off x="6660681" y="3813902"/>
            <a:ext cx="609845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0B7194B4-C1D3-4770-B1F4-C07562F03F41}"/>
              </a:ext>
            </a:extLst>
          </p:cNvPr>
          <p:cNvCxnSpPr>
            <a:cxnSpLocks/>
            <a:stCxn id="7" idx="2"/>
            <a:endCxn id="58" idx="0"/>
          </p:cNvCxnSpPr>
          <p:nvPr/>
        </p:nvCxnSpPr>
        <p:spPr>
          <a:xfrm>
            <a:off x="7270526" y="3813902"/>
            <a:ext cx="567912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13CA293F-B046-4A2B-90E0-3C434182F246}"/>
              </a:ext>
            </a:extLst>
          </p:cNvPr>
          <p:cNvCxnSpPr>
            <a:cxnSpLocks/>
          </p:cNvCxnSpPr>
          <p:nvPr/>
        </p:nvCxnSpPr>
        <p:spPr>
          <a:xfrm flipH="1">
            <a:off x="4986980" y="2560621"/>
            <a:ext cx="1125558" cy="4456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37D6EBAC-F0F0-4CD3-8CC5-515588F3EEF8}"/>
              </a:ext>
            </a:extLst>
          </p:cNvPr>
          <p:cNvCxnSpPr>
            <a:cxnSpLocks/>
          </p:cNvCxnSpPr>
          <p:nvPr/>
        </p:nvCxnSpPr>
        <p:spPr>
          <a:xfrm>
            <a:off x="6112538" y="2562401"/>
            <a:ext cx="1125558" cy="4311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3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284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Agenda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C339A7-1A1C-495C-8B92-726E2BFA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0" r="5656"/>
          <a:stretch/>
        </p:blipFill>
        <p:spPr>
          <a:xfrm>
            <a:off x="714375" y="1937399"/>
            <a:ext cx="10763249" cy="32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8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8" name="Image 7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FEDC72FD-531D-4BA2-9702-041605C8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79" y="2079519"/>
            <a:ext cx="4313448" cy="388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𝑂𝑟𝑖𝑔𝑖𝑛𝑎𝑙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593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731</Words>
  <Application>Microsoft Office PowerPoint</Application>
  <PresentationFormat>Grand écran</PresentationFormat>
  <Paragraphs>281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operators: flt</vt:lpstr>
      <vt:lpstr>Derived operators: flt</vt:lpstr>
      <vt:lpstr>Derived operators: flt</vt:lpstr>
      <vt:lpstr>Derived operators: flt</vt:lpstr>
      <vt:lpstr>Other 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Chokes and Mountains Segmentation </vt:lpstr>
      <vt:lpstr>Map design analysis</vt:lpstr>
      <vt:lpstr>Buildings segmentation using Voxlogica</vt:lpstr>
      <vt:lpstr>Color Threshold</vt:lpstr>
      <vt:lpstr>Smooth Filter</vt:lpstr>
      <vt:lpstr>Zone definition</vt:lpstr>
      <vt:lpstr>Segmentation</vt:lpstr>
      <vt:lpstr>Slum Lakes Buildings</vt:lpstr>
      <vt:lpstr>Final segmentation</vt:lpstr>
      <vt:lpstr>Mountains segmentation using Voxlogica</vt:lpstr>
      <vt:lpstr>Color Threshold</vt:lpstr>
      <vt:lpstr>Smooth Filter</vt:lpstr>
      <vt:lpstr>Smooth Filter</vt:lpstr>
      <vt:lpstr>Smooth Filter</vt:lpstr>
      <vt:lpstr>Zone definition</vt:lpstr>
      <vt:lpstr>Segmentation</vt:lpstr>
      <vt:lpstr>Artillery mountains</vt:lpstr>
      <vt:lpstr>Final segmentation</vt:lpstr>
      <vt:lpstr>Github repository</vt:lpstr>
      <vt:lpstr>Agenda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Adrien Razurel</cp:lastModifiedBy>
  <cp:revision>56</cp:revision>
  <dcterms:created xsi:type="dcterms:W3CDTF">2020-03-30T16:56:13Z</dcterms:created>
  <dcterms:modified xsi:type="dcterms:W3CDTF">2020-05-03T15:29:06Z</dcterms:modified>
</cp:coreProperties>
</file>